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60" r:id="rId16"/>
    <p:sldId id="261" r:id="rId17"/>
    <p:sldId id="277" r:id="rId18"/>
    <p:sldId id="283" r:id="rId19"/>
    <p:sldId id="262" r:id="rId20"/>
    <p:sldId id="281" r:id="rId21"/>
    <p:sldId id="263" r:id="rId22"/>
    <p:sldId id="280" r:id="rId23"/>
    <p:sldId id="282" r:id="rId24"/>
    <p:sldId id="264" r:id="rId25"/>
    <p:sldId id="276" r:id="rId26"/>
    <p:sldId id="278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EC-C474-EA47-B24E-78741370123B}" type="datetimeFigureOut">
              <a:rPr lang="en-US" smtClean="0"/>
              <a:pPr/>
              <a:t>2014-11-01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9D0-7C25-394B-9768-01364F045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6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EC-C474-EA47-B24E-78741370123B}" type="datetimeFigureOut">
              <a:rPr lang="en-US" smtClean="0"/>
              <a:pPr/>
              <a:t>2014-11-01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9D0-7C25-394B-9768-01364F045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49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EC-C474-EA47-B24E-78741370123B}" type="datetimeFigureOut">
              <a:rPr lang="en-US" smtClean="0"/>
              <a:pPr/>
              <a:t>2014-11-01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9D0-7C25-394B-9768-01364F045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EC-C474-EA47-B24E-78741370123B}" type="datetimeFigureOut">
              <a:rPr lang="en-US" smtClean="0"/>
              <a:pPr/>
              <a:t>2014-11-01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9D0-7C25-394B-9768-01364F045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EC-C474-EA47-B24E-78741370123B}" type="datetimeFigureOut">
              <a:rPr lang="en-US" smtClean="0"/>
              <a:pPr/>
              <a:t>2014-11-01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9D0-7C25-394B-9768-01364F045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9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EC-C474-EA47-B24E-78741370123B}" type="datetimeFigureOut">
              <a:rPr lang="en-US" smtClean="0"/>
              <a:pPr/>
              <a:t>2014-11-01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9D0-7C25-394B-9768-01364F045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1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EC-C474-EA47-B24E-78741370123B}" type="datetimeFigureOut">
              <a:rPr lang="en-US" smtClean="0"/>
              <a:pPr/>
              <a:t>2014-11-01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9D0-7C25-394B-9768-01364F045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EC-C474-EA47-B24E-78741370123B}" type="datetimeFigureOut">
              <a:rPr lang="en-US" smtClean="0"/>
              <a:pPr/>
              <a:t>2014-11-01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9D0-7C25-394B-9768-01364F045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1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EC-C474-EA47-B24E-78741370123B}" type="datetimeFigureOut">
              <a:rPr lang="en-US" smtClean="0"/>
              <a:pPr/>
              <a:t>2014-11-01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9D0-7C25-394B-9768-01364F045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3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EC-C474-EA47-B24E-78741370123B}" type="datetimeFigureOut">
              <a:rPr lang="en-US" smtClean="0"/>
              <a:pPr/>
              <a:t>2014-11-01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9D0-7C25-394B-9768-01364F045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1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E0EC-C474-EA47-B24E-78741370123B}" type="datetimeFigureOut">
              <a:rPr lang="en-US" smtClean="0"/>
              <a:pPr/>
              <a:t>2014-11-01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19D0-7C25-394B-9768-01364F045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5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E0EC-C474-EA47-B24E-78741370123B}" type="datetimeFigureOut">
              <a:rPr lang="en-US" smtClean="0"/>
              <a:pPr/>
              <a:t>2014-11-01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519D0-7C25-394B-9768-01364F045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9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falling-speeds-of-objects/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would-a-brick-or-feather-fall-faster/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7KpH9_I2Dw" TargetMode="Externa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ysicsclassroom.com/class/1DKin/Lesson-5/Acceleration-of-Gravit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9065" y="168465"/>
            <a:ext cx="85762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smtClean="0"/>
              <a:t>Acceleration due to Gravity</a:t>
            </a:r>
            <a:endParaRPr lang="en-US" sz="4800" b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9565" y="1873780"/>
            <a:ext cx="4719673" cy="4383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Inquiry questions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Assigning a “+” direction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Examples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Air Resistance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Does m affect g?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Terminal Speed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Practice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744" y="3613160"/>
            <a:ext cx="3798540" cy="3172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894" y="252907"/>
            <a:ext cx="1748106" cy="281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301" y="1651577"/>
            <a:ext cx="1828468" cy="183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Check Your Understanding - Solutions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74" y="1091149"/>
            <a:ext cx="7554494" cy="1145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73" y="2427624"/>
            <a:ext cx="7554495" cy="403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1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1" y="1417638"/>
            <a:ext cx="8796421" cy="4708525"/>
          </a:xfrm>
        </p:spPr>
        <p:txBody>
          <a:bodyPr>
            <a:normAutofit/>
          </a:bodyPr>
          <a:lstStyle/>
          <a:p>
            <a:r>
              <a:rPr lang="en-US" sz="2800" dirty="0"/>
              <a:t>An arrow is shot vertically upward beside a building </a:t>
            </a:r>
            <a:r>
              <a:rPr lang="en-US" sz="2800" dirty="0" smtClean="0"/>
              <a:t>56 </a:t>
            </a:r>
            <a:r>
              <a:rPr lang="en-US" sz="2800" dirty="0"/>
              <a:t>m high. The initial velocity of the arrow is 37 m/s [up]. Air resistance is negligible. At what times does the arrow pass the top of the building on its way up and down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Define your givens, unknown and equation:</a:t>
            </a:r>
            <a:endParaRPr lang="en-US" sz="2800" dirty="0" smtClean="0">
              <a:effectLst/>
            </a:endParaRP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45995"/>
            <a:ext cx="4566419" cy="929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399" y="5045995"/>
            <a:ext cx="2940415" cy="9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8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653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do you solve for t?</a:t>
            </a:r>
          </a:p>
          <a:p>
            <a:r>
              <a:rPr lang="en-US" dirty="0" smtClean="0"/>
              <a:t>We need to use the Quadratic Formula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Rearrange your equation and substitute in your variables</a:t>
            </a:r>
          </a:p>
          <a:p>
            <a:r>
              <a:rPr lang="en-US" dirty="0" smtClean="0"/>
              <a:t>Solve for 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153" y="2854166"/>
            <a:ext cx="4420268" cy="189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4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Check Your Understanding</a:t>
            </a:r>
            <a:br>
              <a:rPr lang="en-US" b="1" dirty="0" smtClean="0"/>
            </a:br>
            <a:r>
              <a:rPr lang="en-US" b="1" dirty="0" smtClean="0"/>
              <a:t>Solution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2211"/>
            <a:ext cx="9144000" cy="379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3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Air Resistance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4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Does mass affect 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No, a larger downward force is negated by a larger mass.  Both objects will accelerate towards Earth at ~10 m/s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3009223"/>
            <a:ext cx="4622800" cy="3860800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98" y="5452035"/>
            <a:ext cx="1470526" cy="128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64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Does shape/density matter?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falls faster?  Let’s try 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584" y="2820881"/>
            <a:ext cx="4890168" cy="3635397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98" y="5452035"/>
            <a:ext cx="1470526" cy="128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41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Calculate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26" y="1600200"/>
            <a:ext cx="8588426" cy="483374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the accelerations experienced by the objects observed.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object experienced the greatest acceleration?  Which had the least?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did they not fall at 9.8 m/s</a:t>
            </a:r>
            <a:r>
              <a:rPr lang="en-US" baseline="30000" dirty="0" smtClean="0"/>
              <a:t>2</a:t>
            </a:r>
            <a:r>
              <a:rPr lang="en-US" dirty="0" smtClean="0"/>
              <a:t> [downward]?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2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659" y="1859748"/>
            <a:ext cx="4164578" cy="364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0"/>
            <a:ext cx="8229600" cy="1143000"/>
          </a:xfrm>
        </p:spPr>
        <p:txBody>
          <a:bodyPr/>
          <a:lstStyle/>
          <a:p>
            <a:r>
              <a:rPr lang="en-US" b="1" dirty="0" smtClean="0"/>
              <a:t>Air Resistance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3617"/>
            <a:ext cx="9144000" cy="4708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object that is falling through the atmosphere is subjected to two external forces. 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The first force is the gravitational force (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grav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), expressed as the weight of the object.</a:t>
            </a:r>
          </a:p>
          <a:p>
            <a:pPr marL="514350" indent="-514350">
              <a:buAutoNum type="arabicParenR"/>
            </a:pPr>
            <a:r>
              <a:rPr lang="en-US" sz="2800" dirty="0"/>
              <a:t>T</a:t>
            </a:r>
            <a:r>
              <a:rPr lang="en-US" sz="2800" dirty="0" smtClean="0"/>
              <a:t>he second force is the aerodynamic drag of the object (air resistance = F</a:t>
            </a:r>
            <a:r>
              <a:rPr lang="en-US" sz="2800" baseline="-25000" dirty="0" smtClean="0"/>
              <a:t>air</a:t>
            </a:r>
            <a:r>
              <a:rPr lang="en-US" sz="2800" dirty="0" smtClean="0"/>
              <a:t>) which acts in the opposite direction.</a:t>
            </a:r>
          </a:p>
          <a:p>
            <a:r>
              <a:rPr lang="en-CA" sz="2800" b="1" u="sng" dirty="0" smtClean="0"/>
              <a:t>Air resistance is determined by air pressure on the surface area of the object.  More surface area = more resistance</a:t>
            </a:r>
          </a:p>
          <a:p>
            <a:pPr lvl="1"/>
            <a:r>
              <a:rPr lang="en-CA" sz="2400" b="1" u="sng" dirty="0" smtClean="0"/>
              <a:t>If you spread your arms while falling, you increase your surface area and slow down</a:t>
            </a:r>
          </a:p>
        </p:txBody>
      </p:sp>
    </p:spTree>
    <p:extLst>
      <p:ext uri="{BB962C8B-B14F-4D97-AF65-F5344CB8AC3E}">
        <p14:creationId xmlns:p14="http://schemas.microsoft.com/office/powerpoint/2010/main" val="131106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Which height will produce the greatest speed upon impact?  Why?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7578" y="2094832"/>
            <a:ext cx="452922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10 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7 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5 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100" y="1793375"/>
            <a:ext cx="3463368" cy="4583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728" y="1800736"/>
            <a:ext cx="34062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_________ diving board will produce the greatest speed for the diver upon impact because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3968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0"/>
            <a:ext cx="8229600" cy="1143000"/>
          </a:xfrm>
        </p:spPr>
        <p:txBody>
          <a:bodyPr/>
          <a:lstStyle/>
          <a:p>
            <a:r>
              <a:rPr lang="en-US" b="1" dirty="0" smtClean="0"/>
              <a:t>Air Resistance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7014"/>
            <a:ext cx="9144000" cy="4708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Which diagram shows the greatest acceleration?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33" y="2552025"/>
            <a:ext cx="7488685" cy="312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590"/>
            <a:ext cx="8229600" cy="1143000"/>
          </a:xfrm>
        </p:spPr>
        <p:txBody>
          <a:bodyPr/>
          <a:lstStyle/>
          <a:p>
            <a:r>
              <a:rPr lang="en-US" b="1" dirty="0" smtClean="0"/>
              <a:t>Air Resistance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37" y="1177014"/>
            <a:ext cx="8609264" cy="47085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Which diagram shows the greatest acceleration?</a:t>
            </a:r>
          </a:p>
          <a:p>
            <a:pPr marL="0" indent="0">
              <a:buNone/>
            </a:pPr>
            <a:r>
              <a:rPr lang="en-US" sz="2800" dirty="0" smtClean="0"/>
              <a:t>= Diagram A</a:t>
            </a:r>
            <a:endParaRPr lang="en-US" sz="2400" dirty="0" smtClean="0"/>
          </a:p>
          <a:p>
            <a:r>
              <a:rPr lang="en-US" sz="2800" dirty="0" smtClean="0"/>
              <a:t>When 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grav</a:t>
            </a:r>
            <a:r>
              <a:rPr lang="en-US" sz="2800" dirty="0" smtClean="0"/>
              <a:t> = F</a:t>
            </a:r>
            <a:r>
              <a:rPr lang="en-US" sz="2800" baseline="-25000" dirty="0" smtClean="0"/>
              <a:t>air</a:t>
            </a:r>
            <a:r>
              <a:rPr lang="en-US" sz="2800" dirty="0" smtClean="0"/>
              <a:t>, acceleration = 0</a:t>
            </a:r>
          </a:p>
          <a:p>
            <a:r>
              <a:rPr lang="en-US" sz="2800" dirty="0" smtClean="0"/>
              <a:t>Why does F</a:t>
            </a:r>
            <a:r>
              <a:rPr lang="en-US" sz="2800" baseline="-25000" dirty="0" smtClean="0"/>
              <a:t>air</a:t>
            </a:r>
            <a:r>
              <a:rPr lang="en-US" sz="2800" dirty="0" smtClean="0"/>
              <a:t> increase from left to right?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63" y="3515895"/>
            <a:ext cx="7381494" cy="308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1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Terminal Speed</a:t>
            </a:r>
            <a:endParaRPr lang="en-C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982" y="1737580"/>
            <a:ext cx="4121833" cy="434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Terminal Speed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49" y="2023281"/>
            <a:ext cx="8686799" cy="4525963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r>
              <a:rPr lang="en-CA" dirty="0" smtClean="0"/>
              <a:t>Why does acceleration decrease (v doesn’t increase as fast) as you fall?</a:t>
            </a:r>
          </a:p>
          <a:p>
            <a:r>
              <a:rPr lang="en-CA" dirty="0" smtClean="0"/>
              <a:t>F down is constant, F up increases until they equal.  Why?  </a:t>
            </a:r>
            <a:r>
              <a:rPr lang="en-CA" b="1" u="sng" dirty="0" smtClean="0"/>
              <a:t>Pressure (force/area) increases as you accelerate because more air molecules need to be pushed aside per unit time.  Without air, your acceleration would be constant</a:t>
            </a:r>
            <a:endParaRPr lang="en-US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323" y="274638"/>
            <a:ext cx="2177552" cy="2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67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4948"/>
            <a:ext cx="5518484" cy="585499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person is experiencing </a:t>
            </a:r>
            <a:r>
              <a:rPr lang="en-US" b="1" u="sng" dirty="0" smtClean="0"/>
              <a:t>no</a:t>
            </a:r>
            <a:r>
              <a:rPr lang="en-US" dirty="0" smtClean="0"/>
              <a:t> acceleration and therefore has reached their </a:t>
            </a:r>
            <a:r>
              <a:rPr lang="en-US" b="1" u="sng" dirty="0" smtClean="0"/>
              <a:t>Terminal Speed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b="1" u="sng" dirty="0" smtClean="0"/>
              <a:t>Terminal Speed </a:t>
            </a:r>
            <a:r>
              <a:rPr lang="en-US" dirty="0" smtClean="0"/>
              <a:t>for an average skydiver with their parachute closed is                  </a:t>
            </a:r>
            <a:r>
              <a:rPr lang="en-US" b="1" u="sng" dirty="0" smtClean="0"/>
              <a:t>~ 190 km/h</a:t>
            </a:r>
          </a:p>
          <a:p>
            <a:endParaRPr lang="en-US" b="1" u="sng" dirty="0"/>
          </a:p>
          <a:p>
            <a:r>
              <a:rPr lang="en-US" b="1" u="sng" dirty="0" smtClean="0"/>
              <a:t>More mass equals a higher terminal speed because </a:t>
            </a:r>
            <a:r>
              <a:rPr lang="en-US" b="1" u="sng" dirty="0" err="1" smtClean="0"/>
              <a:t>F</a:t>
            </a:r>
            <a:r>
              <a:rPr lang="en-US" b="1" u="sng" baseline="-25000" dirty="0" err="1" smtClean="0"/>
              <a:t>grav</a:t>
            </a:r>
            <a:r>
              <a:rPr lang="en-US" b="1" u="sng" dirty="0" smtClean="0"/>
              <a:t> is larger (m x g)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684" y="1104836"/>
            <a:ext cx="2859504" cy="460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4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657"/>
            <a:ext cx="8229600" cy="1143000"/>
          </a:xfrm>
        </p:spPr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71" y="1417638"/>
            <a:ext cx="8369329" cy="5300403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800" dirty="0" smtClean="0"/>
              <a:t>The acceleration of a skydiver of mass 80 kg changes from 9.8 m/s</a:t>
            </a:r>
            <a:r>
              <a:rPr lang="en-US" sz="3800" baseline="30000" dirty="0" smtClean="0"/>
              <a:t>2</a:t>
            </a:r>
            <a:r>
              <a:rPr lang="en-US" sz="3800" dirty="0" smtClean="0"/>
              <a:t> to 5.8 m/s</a:t>
            </a:r>
            <a:r>
              <a:rPr lang="en-US" sz="3800" baseline="30000" dirty="0" smtClean="0"/>
              <a:t>2</a:t>
            </a:r>
            <a:r>
              <a:rPr lang="en-US" sz="3800" dirty="0" smtClean="0"/>
              <a:t> as he falls through the air. What is the air resistance experienced by him? </a:t>
            </a:r>
          </a:p>
          <a:p>
            <a:pPr marL="514350" indent="-514350">
              <a:buFont typeface="+mj-lt"/>
              <a:buAutoNum type="arabicPeriod"/>
            </a:pPr>
            <a:endParaRPr lang="en-US" sz="3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800" dirty="0" smtClean="0"/>
              <a:t>A sail boat is moving with an acceleration of 5 m/s</a:t>
            </a:r>
            <a:r>
              <a:rPr lang="en-US" sz="3800" baseline="30000" dirty="0" smtClean="0"/>
              <a:t>2</a:t>
            </a:r>
            <a:r>
              <a:rPr lang="en-US" sz="3800" dirty="0" smtClean="0"/>
              <a:t>. Upon encountering air resistance, its acceleration changes to 3 m/s</a:t>
            </a:r>
            <a:r>
              <a:rPr lang="en-US" sz="3800" baseline="30000" dirty="0" smtClean="0"/>
              <a:t>2</a:t>
            </a:r>
            <a:r>
              <a:rPr lang="en-US" sz="3800" dirty="0" smtClean="0"/>
              <a:t>. What is the magnitude of the force due to air resistance if the mass of the sail boat is 1500 kg? </a:t>
            </a:r>
          </a:p>
          <a:p>
            <a:pPr marL="514350" indent="-514350">
              <a:buFont typeface="+mj-lt"/>
              <a:buAutoNum type="arabicPeriod"/>
            </a:pPr>
            <a:endParaRPr lang="en-US" sz="3800" dirty="0"/>
          </a:p>
          <a:p>
            <a:pPr marL="514350" indent="-514350">
              <a:buFont typeface="+mj-lt"/>
              <a:buAutoNum type="arabicPeriod"/>
            </a:pPr>
            <a:r>
              <a:rPr lang="en-US" sz="3800" dirty="0"/>
              <a:t>Sam is skating down a slope experiencing a force due to gravity of 700 N. He experiences a force due to air resistance of 50 N in the opposite direction of his motion. What is his acceleration if his mass is 70 kg</a:t>
            </a:r>
            <a:r>
              <a:rPr lang="en-US" sz="3800" dirty="0" smtClean="0"/>
              <a:t>? </a:t>
            </a:r>
          </a:p>
          <a:p>
            <a:pPr marL="514350" indent="-514350">
              <a:buFont typeface="+mj-lt"/>
              <a:buAutoNum type="arabicPeriod"/>
            </a:pPr>
            <a:endParaRPr lang="en-US" sz="3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800" dirty="0"/>
              <a:t>Alyssa is skateboarding down a sloped ramp. The effective gravitational force acting on her is 600 N. She also experiences a force due to air resistance of 60 N opposing her motion down the ramp. What is her acceleration if her mass is 50 kg</a:t>
            </a:r>
            <a:r>
              <a:rPr lang="en-US" sz="3800" dirty="0" smtClean="0"/>
              <a:t>?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44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3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Check Your Understanding</a:t>
            </a:r>
            <a:br>
              <a:rPr lang="en-US" b="1" dirty="0" smtClean="0"/>
            </a:br>
            <a:r>
              <a:rPr lang="en-US" b="1" dirty="0" smtClean="0"/>
              <a:t>Solutions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71" y="2122366"/>
            <a:ext cx="8369329" cy="42781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320 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3000 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9.28 m/s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10.8 m/s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7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75"/>
            <a:ext cx="8229600" cy="1143000"/>
          </a:xfrm>
        </p:spPr>
        <p:txBody>
          <a:bodyPr/>
          <a:lstStyle/>
          <a:p>
            <a:r>
              <a:rPr lang="en-US" b="1" dirty="0" smtClean="0"/>
              <a:t>Practice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05" y="1420481"/>
            <a:ext cx="8569158" cy="5089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Acceleration due to gravity worksheet</a:t>
            </a:r>
            <a:endParaRPr lang="en-US" dirty="0" smtClean="0">
              <a:effectLst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917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Acceleration due to Gravity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acceleration due to gravity (g) of any falling object is approximately 9.8 m/s</a:t>
            </a:r>
            <a:r>
              <a:rPr lang="en-US" baseline="30000" dirty="0" smtClean="0"/>
              <a:t>2</a:t>
            </a:r>
            <a:r>
              <a:rPr lang="en-US" dirty="0" smtClean="0"/>
              <a:t> [downward] </a:t>
            </a:r>
          </a:p>
          <a:p>
            <a:r>
              <a:rPr lang="en-US" dirty="0" smtClean="0"/>
              <a:t>True or False, g is dependent on where you are on Earth.</a:t>
            </a:r>
          </a:p>
          <a:p>
            <a:r>
              <a:rPr lang="en-US" dirty="0" smtClean="0"/>
              <a:t>True or False, g changes as you move to different planets.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0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26"/>
            <a:ext cx="8229600" cy="1143000"/>
          </a:xfrm>
        </p:spPr>
        <p:txBody>
          <a:bodyPr/>
          <a:lstStyle/>
          <a:p>
            <a:r>
              <a:rPr lang="en-US" b="1" dirty="0" smtClean="0"/>
              <a:t>Acceleration due to Gravity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46208"/>
            <a:ext cx="8622632" cy="511073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http://www.physicsclassroom.com/class/1DKin/Lesson-5/Acceleration-of-Gravity</a:t>
            </a:r>
            <a:endParaRPr lang="en-US" sz="24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dirty="0" smtClean="0"/>
              <a:t>True or False, g is dependent on where you are on Earth.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TRUE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force of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ravity increases as you near the center of mass therefore, lower altitude (closer to Earth’s core) = larger g.  Also, Earth bulges at the equator therefore, g is larger at the poles.</a:t>
            </a:r>
          </a:p>
          <a:p>
            <a:endParaRPr lang="en-US" dirty="0" smtClean="0"/>
          </a:p>
          <a:p>
            <a:r>
              <a:rPr lang="en-US" dirty="0" smtClean="0"/>
              <a:t>True or False, g changes as you move to different planets.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TRUE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force of gravity is dependent on mass, greater mass = larger g.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5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854"/>
            <a:ext cx="8229600" cy="1143000"/>
          </a:xfrm>
        </p:spPr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726" y="119038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diver steps off a 10.0-m high diving board with an initial vertical velocity of zero and experiences an average acceleration of 9.80 m/s</a:t>
            </a:r>
            <a:r>
              <a:rPr lang="en-US" baseline="30000" dirty="0"/>
              <a:t>2</a:t>
            </a:r>
            <a:r>
              <a:rPr lang="en-US" dirty="0"/>
              <a:t> [down]. Air resistance is negligible. Determine the diver’s velocity in </a:t>
            </a:r>
            <a:r>
              <a:rPr lang="en-US" dirty="0" err="1"/>
              <a:t>metres</a:t>
            </a:r>
            <a:r>
              <a:rPr lang="en-US" dirty="0"/>
              <a:t> per second and in </a:t>
            </a:r>
            <a:r>
              <a:rPr lang="en-US" dirty="0" err="1"/>
              <a:t>kilometres</a:t>
            </a:r>
            <a:r>
              <a:rPr lang="en-US" dirty="0"/>
              <a:t> per hour, after falling (a) 5.00 m and (b) 10.0 m.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table to the bottom-right gives position-time data for a ball dropped vertically from rest</a:t>
            </a:r>
            <a:r>
              <a:rPr lang="en-US" dirty="0"/>
              <a:t>. </a:t>
            </a:r>
            <a:endParaRPr lang="en-US" dirty="0" smtClean="0"/>
          </a:p>
          <a:p>
            <a:pPr marL="514350" indent="-514350">
              <a:buAutoNum type="alphaLcParenBoth"/>
            </a:pPr>
            <a:r>
              <a:rPr lang="en-US" dirty="0" smtClean="0"/>
              <a:t>Use </a:t>
            </a:r>
            <a:r>
              <a:rPr lang="en-US" dirty="0"/>
              <a:t>the final data pair and the appropriate equation for constant acceleration to </a:t>
            </a:r>
            <a:r>
              <a:rPr lang="en-US" dirty="0" smtClean="0"/>
              <a:t>determine </a:t>
            </a:r>
            <a:r>
              <a:rPr lang="en-US" dirty="0"/>
              <a:t>the acceleration. </a:t>
            </a:r>
            <a:endParaRPr lang="en-US" dirty="0" smtClean="0">
              <a:effectLst/>
            </a:endParaRPr>
          </a:p>
          <a:p>
            <a:pPr marL="514350" indent="-514350">
              <a:buFont typeface="+mj-lt"/>
              <a:buAutoNum type="alphaLcParenBoth"/>
            </a:pPr>
            <a:r>
              <a:rPr lang="en-US" dirty="0" smtClean="0"/>
              <a:t>If </a:t>
            </a:r>
            <a:r>
              <a:rPr lang="en-US" dirty="0"/>
              <a:t>the value of the acceleration due to gravity in the place where the ball was </a:t>
            </a:r>
            <a:r>
              <a:rPr lang="en-US" dirty="0" smtClean="0"/>
              <a:t>dropped </a:t>
            </a:r>
            <a:r>
              <a:rPr lang="en-US" dirty="0"/>
              <a:t>is 9.81 m/s2 [down], what is the percentage error of the experimental </a:t>
            </a:r>
            <a:r>
              <a:rPr lang="en-US" dirty="0" smtClean="0"/>
              <a:t>value</a:t>
            </a:r>
            <a:r>
              <a:rPr lang="en-US" dirty="0"/>
              <a:t>?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Olympic </a:t>
            </a:r>
            <a:r>
              <a:rPr lang="en-US" dirty="0"/>
              <a:t>events have been held at locations with very different altitudes. Should Olympic records for events, such as the shot put, be adjusted for this?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100" y="5334000"/>
            <a:ext cx="2501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3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Check Your Understanding</a:t>
            </a:r>
            <a:br>
              <a:rPr lang="en-US" b="1" dirty="0" smtClean="0"/>
            </a:br>
            <a:r>
              <a:rPr lang="en-US" b="1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8211"/>
            <a:ext cx="8229600" cy="4267952"/>
          </a:xfrm>
        </p:spPr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dirty="0" smtClean="0"/>
              <a:t>a) </a:t>
            </a:r>
            <a:r>
              <a:rPr lang="pl-PL" dirty="0" smtClean="0"/>
              <a:t>9.90 </a:t>
            </a:r>
            <a:r>
              <a:rPr lang="pl-PL" dirty="0"/>
              <a:t>m/s [down]</a:t>
            </a:r>
            <a:r>
              <a:rPr lang="pl-PL" dirty="0" smtClean="0"/>
              <a:t>;35.6 </a:t>
            </a:r>
            <a:r>
              <a:rPr lang="pl-PL" dirty="0"/>
              <a:t>km/h [down</a:t>
            </a:r>
            <a:r>
              <a:rPr lang="pl-PL" dirty="0" smtClean="0"/>
              <a:t>]		        b) </a:t>
            </a:r>
            <a:r>
              <a:rPr lang="pl-PL" dirty="0"/>
              <a:t>14.0m/s[down]; 50.4 km/h [down] </a:t>
            </a:r>
            <a:endParaRPr lang="pl-PL" dirty="0" smtClean="0"/>
          </a:p>
          <a:p>
            <a:pPr marL="514350" indent="-514350">
              <a:buFont typeface="Arial"/>
              <a:buAutoNum type="arabicPeriod"/>
            </a:pPr>
            <a:endParaRPr lang="pl-PL" dirty="0" smtClean="0"/>
          </a:p>
          <a:p>
            <a:pPr marL="514350" indent="-514350">
              <a:buFont typeface="Arial"/>
              <a:buAutoNum type="arabicPeriod"/>
            </a:pPr>
            <a:r>
              <a:rPr lang="pl-PL" dirty="0" smtClean="0"/>
              <a:t>a) 8.61 </a:t>
            </a:r>
            <a:r>
              <a:rPr lang="pl-PL" dirty="0"/>
              <a:t>m/s2 [down] </a:t>
            </a:r>
            <a:r>
              <a:rPr lang="pl-PL" dirty="0" smtClean="0"/>
              <a:t>		b) 12.2</a:t>
            </a:r>
            <a:r>
              <a:rPr lang="pl-PL" dirty="0"/>
              <a:t>% </a:t>
            </a:r>
            <a:endParaRPr lang="pl-PL" dirty="0" smtClean="0"/>
          </a:p>
          <a:p>
            <a:pPr marL="514350" indent="-514350">
              <a:buAutoNum type="arabicPeriod"/>
            </a:pPr>
            <a:endParaRPr lang="pl-PL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9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Assign a positive direction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</a:t>
            </a:r>
            <a:r>
              <a:rPr lang="en-US" dirty="0"/>
              <a:t>is important to use consistent directions with any single motion question. For an object experiencing only downward motion, it is </a:t>
            </a:r>
            <a:r>
              <a:rPr lang="en-US" dirty="0" smtClean="0"/>
              <a:t>convenient </a:t>
            </a:r>
            <a:r>
              <a:rPr lang="en-US" dirty="0"/>
              <a:t>to choose downward as </a:t>
            </a:r>
            <a:r>
              <a:rPr lang="en-US" dirty="0" smtClean="0"/>
              <a:t>positive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an object is thrown upward or if it bounces upward after falling downward, either upward or downward can be called positive.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important thing is to define your choice for the positive </a:t>
            </a:r>
            <a:r>
              <a:rPr lang="en-US" i="1" dirty="0"/>
              <a:t>y </a:t>
            </a:r>
            <a:r>
              <a:rPr lang="en-US" dirty="0"/>
              <a:t>direction and to use that choice throughout the entire solution.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4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 Your Understanding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95" y="2362785"/>
            <a:ext cx="7554494" cy="11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3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Check Your Understanding - Solutions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74" y="2385594"/>
            <a:ext cx="7394758" cy="4285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74" y="1091149"/>
            <a:ext cx="7554494" cy="114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6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1127</Words>
  <Application>Microsoft Macintosh PowerPoint</Application>
  <PresentationFormat>On-screen Show (4:3)</PresentationFormat>
  <Paragraphs>120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Which height will produce the greatest speed upon impact?  Why?</vt:lpstr>
      <vt:lpstr>Acceleration due to Gravity</vt:lpstr>
      <vt:lpstr>Acceleration due to Gravity</vt:lpstr>
      <vt:lpstr>Check Your Understanding</vt:lpstr>
      <vt:lpstr>Check Your Understanding Solutions</vt:lpstr>
      <vt:lpstr>Assign a positive direction</vt:lpstr>
      <vt:lpstr>Check Your Understanding</vt:lpstr>
      <vt:lpstr>Check Your Understanding - Solutions</vt:lpstr>
      <vt:lpstr>Check Your Understanding - Solutions</vt:lpstr>
      <vt:lpstr>Check Your Understanding</vt:lpstr>
      <vt:lpstr>Check Your Understanding</vt:lpstr>
      <vt:lpstr>Check Your Understanding Solution</vt:lpstr>
      <vt:lpstr>Air Resistance</vt:lpstr>
      <vt:lpstr>Does mass affect g?</vt:lpstr>
      <vt:lpstr>Does shape/density matter?</vt:lpstr>
      <vt:lpstr>Calculate</vt:lpstr>
      <vt:lpstr>PowerPoint Presentation</vt:lpstr>
      <vt:lpstr>Air Resistance</vt:lpstr>
      <vt:lpstr>Air Resistance</vt:lpstr>
      <vt:lpstr>Air Resistance</vt:lpstr>
      <vt:lpstr>Terminal Speed</vt:lpstr>
      <vt:lpstr>Terminal Speed</vt:lpstr>
      <vt:lpstr>PowerPoint Presentation</vt:lpstr>
      <vt:lpstr>Check Your Understanding</vt:lpstr>
      <vt:lpstr>Check Your Understanding Solutions</vt:lpstr>
      <vt:lpstr>Practice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Acceleration due to Gravity</dc:title>
  <dc:creator/>
  <cp:lastModifiedBy/>
  <cp:revision>25</cp:revision>
  <dcterms:created xsi:type="dcterms:W3CDTF">2014-10-31T19:12:36Z</dcterms:created>
  <dcterms:modified xsi:type="dcterms:W3CDTF">2014-11-01T19:16:10Z</dcterms:modified>
</cp:coreProperties>
</file>